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9" r:id="rId3"/>
    <p:sldId id="257" r:id="rId4"/>
    <p:sldId id="281" r:id="rId5"/>
    <p:sldId id="267" r:id="rId6"/>
    <p:sldId id="264" r:id="rId7"/>
    <p:sldId id="266" r:id="rId8"/>
    <p:sldId id="268" r:id="rId9"/>
    <p:sldId id="279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5" r:id="rId19"/>
    <p:sldId id="278" r:id="rId20"/>
    <p:sldId id="284" r:id="rId21"/>
    <p:sldId id="280" r:id="rId22"/>
    <p:sldId id="282" r:id="rId23"/>
    <p:sldId id="277" r:id="rId24"/>
    <p:sldId id="283" r:id="rId25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797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E"/>
    <a:srgbClr val="FF606A"/>
    <a:srgbClr val="F8E9D1"/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5" autoAdjust="0"/>
    <p:restoredTop sz="92919" autoAdjust="0"/>
  </p:normalViewPr>
  <p:slideViewPr>
    <p:cSldViewPr snapToObjects="1">
      <p:cViewPr>
        <p:scale>
          <a:sx n="120" d="100"/>
          <a:sy n="120" d="100"/>
        </p:scale>
        <p:origin x="1064" y="832"/>
      </p:cViewPr>
      <p:guideLst>
        <p:guide orient="horz" pos="754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797"/>
        <p:guide pos="2615"/>
        <p:guide pos="574"/>
        <p:guide orient="horz" pos="79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99EDF-6B08-CD41-884E-6D9F607C89B0}" type="datetimeFigureOut">
              <a:rPr kumimoji="1" lang="zh-CN" altLang="en-US" smtClean="0"/>
              <a:t>2017/5/22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251825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625850" y="8251825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1CF65-7F06-EA44-A9D9-EA2D5F4B14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902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4058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0561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853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7138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12954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noProof="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noProof="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DB00D-2B0B-4FA2-A258-E1F4E7D9041F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Regimes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Switching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Regimes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Kun</a:t>
            </a:r>
            <a:r>
              <a:rPr lang="zh-CN" altLang="en-US" dirty="0" smtClean="0"/>
              <a:t> </a:t>
            </a:r>
            <a:r>
              <a:rPr lang="en-US" altLang="zh-CN" dirty="0" smtClean="0"/>
              <a:t>Yu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en-US" altLang="zh-CN" dirty="0" err="1" smtClean="0"/>
              <a:t>Luoyi</a:t>
            </a:r>
            <a:r>
              <a:rPr lang="zh-CN" altLang="en-US" dirty="0" smtClean="0"/>
              <a:t> </a:t>
            </a:r>
            <a:r>
              <a:rPr lang="en-US" altLang="zh-CN" dirty="0" smtClean="0"/>
              <a:t>Zou</a:t>
            </a:r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06E3A2-04B2-4DD3-AAA1-A42AE5838B79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 dirty="0" smtClean="0"/>
              <a:t>Regimes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Kun</a:t>
            </a:r>
            <a:r>
              <a:rPr lang="zh-CN" altLang="en-US" dirty="0" smtClean="0"/>
              <a:t> </a:t>
            </a:r>
            <a:r>
              <a:rPr lang="en-US" altLang="zh-CN" dirty="0" smtClean="0"/>
              <a:t>Yu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en-US" altLang="zh-CN" dirty="0" err="1" smtClean="0"/>
              <a:t>Luoyi</a:t>
            </a:r>
            <a:r>
              <a:rPr lang="zh-CN" altLang="en-US" dirty="0" smtClean="0"/>
              <a:t> </a:t>
            </a:r>
            <a:r>
              <a:rPr lang="en-US" altLang="zh-CN" dirty="0" smtClean="0"/>
              <a:t>Zou</a:t>
            </a:r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531-9C51-4B7E-993F-41DB8F023600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the presentation, Author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 descr="uzh_logo_e_pos_grau_1mm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4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Mastertitelformat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Mastertextformat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A456F339-3D89-431B-B52C-DECFFB55CC5F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 altLang="zh-CN" dirty="0" smtClean="0"/>
              <a:t>Regimes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Kun</a:t>
            </a:r>
            <a:r>
              <a:rPr lang="zh-CN" altLang="en-US" dirty="0" smtClean="0"/>
              <a:t> </a:t>
            </a:r>
            <a:r>
              <a:rPr lang="en-US" altLang="zh-CN" dirty="0" smtClean="0"/>
              <a:t>Yu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en-US" altLang="zh-CN" dirty="0" err="1" smtClean="0"/>
              <a:t>Luoyi</a:t>
            </a:r>
            <a:r>
              <a:rPr lang="zh-CN" altLang="en-US" dirty="0" smtClean="0"/>
              <a:t> </a:t>
            </a:r>
            <a:r>
              <a:rPr lang="en-US" altLang="zh-CN" dirty="0" smtClean="0"/>
              <a:t>Zou</a:t>
            </a:r>
          </a:p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 dirty="0" smtClean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700" dirty="0"/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altLang="zh-CN" sz="1400" b="1" dirty="0" smtClean="0"/>
              <a:t>Department</a:t>
            </a:r>
            <a:r>
              <a:rPr lang="zh-CN" altLang="en-US" sz="1400" b="1" baseline="0" dirty="0" smtClean="0"/>
              <a:t> </a:t>
            </a:r>
            <a:r>
              <a:rPr lang="en-US" altLang="zh-CN" sz="1400" b="1" baseline="0" dirty="0" smtClean="0"/>
              <a:t>of</a:t>
            </a:r>
            <a:r>
              <a:rPr lang="zh-CN" altLang="en-US" sz="1400" b="1" baseline="0" dirty="0" smtClean="0"/>
              <a:t> </a:t>
            </a:r>
            <a:r>
              <a:rPr lang="en-US" altLang="zh-CN" sz="1400" b="1" baseline="0" dirty="0" smtClean="0"/>
              <a:t>Banking</a:t>
            </a:r>
            <a:r>
              <a:rPr lang="zh-CN" altLang="en-US" sz="1400" b="1" baseline="0" dirty="0" smtClean="0"/>
              <a:t> </a:t>
            </a:r>
            <a:r>
              <a:rPr lang="en-US" altLang="zh-CN" sz="1400" b="1" baseline="0" dirty="0" smtClean="0"/>
              <a:t>and</a:t>
            </a:r>
            <a:r>
              <a:rPr lang="zh-CN" altLang="en-US" sz="1400" b="1" baseline="0" dirty="0" smtClean="0"/>
              <a:t> </a:t>
            </a:r>
            <a:r>
              <a:rPr lang="en-US" altLang="zh-CN" sz="1400" b="1" baseline="0" dirty="0" smtClean="0"/>
              <a:t>Finance</a:t>
            </a:r>
            <a:endParaRPr lang="en-US" sz="1400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Regime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Switching</a:t>
            </a:r>
            <a:br>
              <a:rPr lang="en-US" altLang="zh-CN" dirty="0" smtClean="0"/>
            </a:br>
            <a:r>
              <a:rPr lang="en-US" altLang="zh-CN" sz="2600" dirty="0" smtClean="0"/>
              <a:t>How Regimes Affect Asset Allocation</a:t>
            </a:r>
            <a:endParaRPr lang="en-US" sz="26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Kun</a:t>
            </a:r>
            <a:r>
              <a:rPr lang="zh-CN" altLang="en-US" dirty="0" smtClean="0"/>
              <a:t> </a:t>
            </a:r>
            <a:r>
              <a:rPr lang="en-US" altLang="zh-CN" dirty="0" smtClean="0"/>
              <a:t>Yu</a:t>
            </a:r>
          </a:p>
          <a:p>
            <a:r>
              <a:rPr lang="en-US" altLang="zh-CN" dirty="0" err="1" smtClean="0"/>
              <a:t>Luoyi</a:t>
            </a:r>
            <a:r>
              <a:rPr lang="zh-CN" altLang="en-US" dirty="0" smtClean="0"/>
              <a:t> </a:t>
            </a:r>
            <a:r>
              <a:rPr lang="en-US" altLang="zh-CN" dirty="0" smtClean="0"/>
              <a:t>Zou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E1CB8E92-5CDB-4A76-B5E4-CA699B405A0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altLang="zh-CN" dirty="0" smtClean="0"/>
              <a:t>Regime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Switching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Asset Allocation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1225" y="2060848"/>
                <a:ext cx="9541259" cy="4112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sz="1800" dirty="0" smtClean="0"/>
                  <a:t>Expected excess return of country </a:t>
                </a:r>
                <a:r>
                  <a:rPr lang="en-US" altLang="zh-CN" sz="1800" i="1" dirty="0" smtClean="0"/>
                  <a:t>j </a:t>
                </a:r>
                <a:r>
                  <a:rPr lang="en-US" altLang="zh-CN" sz="1800" dirty="0" smtClean="0"/>
                  <a:t>is given by</a:t>
                </a:r>
              </a:p>
              <a:p>
                <a:r>
                  <a:rPr lang="en-US" altLang="zh-CN" dirty="0" smtClean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18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 smtClean="0"/>
                  <a:t> = (1-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CN" altLang="en-US" sz="1800" i="1" smtClean="0">
                            <a:latin typeface="Cambria Math"/>
                          </a:rPr>
                          <m:t>𝛽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zh-CN" sz="1800" dirty="0" smtClean="0"/>
                  <a:t>)</a:t>
                </a:r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latin typeface="Cambria Math"/>
                          </a:rPr>
                          <m:t>𝜇</m:t>
                        </m:r>
                      </m:e>
                      <m:sup>
                        <m:r>
                          <a:rPr lang="en-US" altLang="zh-CN" sz="1800" i="1">
                            <a:latin typeface="Cambria Math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altLang="zh-CN" sz="1800" dirty="0" smtClean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latin typeface="Cambria Math"/>
                          </a:rPr>
                          <m:t>𝛽</m:t>
                        </m:r>
                      </m:e>
                      <m:sup>
                        <m:r>
                          <a:rPr lang="en-US" altLang="zh-CN" sz="1800" i="1">
                            <a:latin typeface="Cambria Math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zh-CN" sz="1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zh-CN" altLang="en-US" sz="1800" i="1">
                            <a:latin typeface="Cambria Math"/>
                          </a:rPr>
                          <m:t>𝜔</m:t>
                        </m:r>
                      </m:sup>
                    </m:sSubSup>
                  </m:oMath>
                </a14:m>
                <a:endParaRPr lang="en-US" altLang="zh-CN" sz="1800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 smtClean="0"/>
              </a:p>
              <a:p>
                <a:r>
                  <a:rPr lang="en-US" altLang="zh-CN" dirty="0" smtClean="0"/>
                  <a:t>     Where </a:t>
                </a:r>
                <a:r>
                  <a:rPr lang="en-US" altLang="zh-CN" i="1" dirty="0" err="1" smtClean="0"/>
                  <a:t>i</a:t>
                </a:r>
                <a:r>
                  <a:rPr lang="en-US" altLang="zh-CN" dirty="0" smtClean="0"/>
                  <a:t> is the prevailing regime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zh-CN" altLang="en-US" sz="1600" i="1">
                            <a:latin typeface="Cambria Math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 is the world’s expected excess return, </a:t>
                </a:r>
                <a:r>
                  <a:rPr lang="en-US" altLang="zh-CN" i="1" dirty="0"/>
                  <a:t>i</a:t>
                </a:r>
                <a:r>
                  <a:rPr lang="en-US" altLang="zh-CN" i="1" dirty="0" smtClean="0"/>
                  <a:t> </a:t>
                </a:r>
                <a:r>
                  <a:rPr lang="en-US" altLang="zh-CN" dirty="0" smtClean="0"/>
                  <a:t>= 1,2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 smtClean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dirty="0" smtClean="0"/>
                  <a:t>Expected returns differ across individual equity indices only through their different betas w.r.t the world market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 smtClean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dirty="0" smtClean="0"/>
                  <a:t>Let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 </a:t>
                </a:r>
                <a:r>
                  <a:rPr lang="en-US" altLang="zh-CN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600" dirty="0"/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r>
                          <a:rPr lang="en-US" altLang="zh-CN" sz="160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 smtClean="0"/>
                  <a:t>    and  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800" dirty="0"/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800" i="1">
                                <a:latin typeface="Cambria Math"/>
                              </a:rPr>
                              <m:t>,2</m:t>
                            </m:r>
                          </m:sub>
                        </m:sSub>
                        <m:r>
                          <a:rPr lang="en-US" altLang="zh-CN" sz="180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sz="1800" i="1" dirty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endParaRPr lang="en-US" altLang="zh-CN" dirty="0" smtClean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25" y="2060848"/>
                <a:ext cx="9541259" cy="4112921"/>
              </a:xfrm>
              <a:prstGeom prst="rect">
                <a:avLst/>
              </a:prstGeom>
              <a:blipFill rotWithShape="0">
                <a:blip r:embed="rId2"/>
                <a:stretch>
                  <a:fillRect l="-383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89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Covariance Matrix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1225" y="2060848"/>
                <a:ext cx="9289231" cy="300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dirty="0" smtClean="0"/>
                  <a:t>Idiosyncratic part</a:t>
                </a:r>
              </a:p>
              <a:p>
                <a:pPr algn="ctr"/>
                <a:r>
                  <a:rPr lang="en-US" altLang="zh-CN" dirty="0" smtClean="0"/>
                  <a:t>V=</a:t>
                </a:r>
                <a:r>
                  <a:rPr lang="en-US" altLang="zh-CN" dirty="0" err="1" smtClean="0"/>
                  <a:t>diag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8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800" i="1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CN" sz="18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dirty="0" smtClean="0"/>
                  <a:t>Regime- dependent systematic part</a:t>
                </a:r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dirty="0" smtClean="0"/>
                  <a:t>Then we can get different covariance matrices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r>
                  <a:rPr lang="en-US" altLang="zh-CN" dirty="0" smtClean="0"/>
                  <a:t>   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25" y="2060848"/>
                <a:ext cx="9289231" cy="3009735"/>
              </a:xfrm>
              <a:prstGeom prst="rect">
                <a:avLst/>
              </a:prstGeom>
              <a:blipFill rotWithShape="0">
                <a:blip r:embed="rId2"/>
                <a:stretch>
                  <a:fillRect l="-262" t="-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Administrator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3565715"/>
            <a:ext cx="3888432" cy="56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4660185"/>
            <a:ext cx="45910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6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 Portfolio Strategy Results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098" name="Picture 2" descr="C:\Users\Administrator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1844824"/>
            <a:ext cx="562927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40016" y="2420888"/>
                <a:ext cx="4896544" cy="4032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dirty="0" smtClean="0"/>
                  <a:t>The standard optimal mean-variance portfolio vector is given by: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mr-IN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dirty="0" smtClean="0"/>
                  <a:t>In regime 1, the unconditional (conditional) tangency portfolio yields a sharp ratio of 0.62(0.87).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dirty="0" smtClean="0"/>
                  <a:t>In regime 2, </a:t>
                </a:r>
                <a:r>
                  <a:rPr lang="en-US" altLang="zh-CN" dirty="0"/>
                  <a:t>, the unconditional (conditional) tangency portfolio yields a sharp ratio of </a:t>
                </a:r>
                <a:r>
                  <a:rPr lang="en-US" altLang="zh-CN" dirty="0" smtClean="0"/>
                  <a:t>0.13(0.27).</a:t>
                </a: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2420888"/>
                <a:ext cx="4896544" cy="4032129"/>
              </a:xfrm>
              <a:prstGeom prst="rect">
                <a:avLst/>
              </a:prstGeom>
              <a:blipFill rotWithShape="0">
                <a:blip r:embed="rId3"/>
                <a:stretch>
                  <a:fillRect l="-623" t="-453" r="-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3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RS Portfolio Strategy Results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122" name="Picture 2" descr="C:\Users\Administrator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844824"/>
            <a:ext cx="51911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8088" y="2060848"/>
            <a:ext cx="43926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/>
              <a:t>The model was </a:t>
            </a:r>
            <a:r>
              <a:rPr lang="en-US" altLang="zh-CN" sz="1800" dirty="0" smtClean="0"/>
              <a:t>rebalanced </a:t>
            </a:r>
            <a:r>
              <a:rPr lang="en-US" altLang="zh-CN" sz="1800" dirty="0"/>
              <a:t>every </a:t>
            </a:r>
            <a:r>
              <a:rPr lang="en-US" altLang="zh-CN" sz="1800" dirty="0" smtClean="0"/>
              <a:t>month.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/>
              <a:t>The outperformance is particularly striking for the last five years. It is also over the last five years that the RS strategy </a:t>
            </a:r>
            <a:r>
              <a:rPr lang="en-US" altLang="zh-CN" sz="1800" dirty="0" smtClean="0"/>
              <a:t>outperformed </a:t>
            </a:r>
            <a:r>
              <a:rPr lang="en-US" altLang="zh-CN" sz="1800" dirty="0"/>
              <a:t>the non-regime-dependent strategy </a:t>
            </a:r>
            <a:r>
              <a:rPr lang="en-US" altLang="zh-CN" sz="1800" dirty="0" smtClean="0"/>
              <a:t>particularly </a:t>
            </a:r>
            <a:r>
              <a:rPr lang="en-US" altLang="zh-CN" sz="1800" dirty="0"/>
              <a:t>successfully.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910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Regime </a:t>
            </a:r>
            <a:r>
              <a:rPr lang="en-US" altLang="zh-CN" dirty="0" smtClean="0"/>
              <a:t>Switching Market Timing Model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1225" y="1844824"/>
                <a:ext cx="10225335" cy="5100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 smtClean="0"/>
                  <a:t>When a volatile bear market is expected, the optimal </a:t>
                </a:r>
                <a:r>
                  <a:rPr lang="en-US" altLang="zh-CN" sz="1800" dirty="0"/>
                  <a:t>asset allocation may be to switch to a safe asset or a bond. </a:t>
                </a:r>
                <a:endParaRPr lang="en-US" altLang="zh-CN" sz="1800" dirty="0" smtClean="0"/>
              </a:p>
              <a:p>
                <a:endParaRPr lang="en-US" altLang="zh-CN" sz="1800" dirty="0"/>
              </a:p>
              <a:p>
                <a:r>
                  <a:rPr lang="fr-FR" altLang="zh-CN" sz="1800" dirty="0"/>
                  <a:t>The market-timing model is </a:t>
                </a:r>
                <a:endParaRPr lang="fr-FR" altLang="zh-CN" sz="1800" dirty="0" smtClean="0"/>
              </a:p>
              <a:p>
                <a:endParaRPr lang="en-US" altLang="zh-CN" sz="1800" dirty="0" smtClean="0"/>
              </a:p>
              <a:p>
                <a:endParaRPr lang="en-US" altLang="zh-CN" sz="18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sz="180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180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zh-CN" altLang="en-US" sz="180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e>
                    </m:d>
                    <m:r>
                      <a:rPr lang="en-US" altLang="zh-CN" sz="18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zh-CN" altLang="en-US" sz="1800" b="0" i="1" smtClean="0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e>
                    </m:d>
                    <m:sSub>
                      <m:sSubPr>
                        <m:ctrlPr>
                          <a:rPr lang="en-US" altLang="zh-CN" sz="1800" b="0" i="1" smtClean="0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en-US" altLang="zh-CN" sz="1800" b="0" i="1" smtClean="0">
                        <a:latin typeface="Cambria Math"/>
                        <a:ea typeface="Cambria Math"/>
                      </a:rPr>
                      <m:t>+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charset="0"/>
                            <a:ea typeface="Cambria Math"/>
                          </a:rPr>
                          <m:t>𝑡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charset="0"/>
                            <a:ea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1800" dirty="0" smtClean="0"/>
                  <a:t>;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𝑏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𝑏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charset="0"/>
                        </a:rPr>
                        <m:t>;</m:t>
                      </m:r>
                    </m:oMath>
                  </m:oMathPara>
                </a14:m>
                <a:endParaRPr lang="en-US" altLang="zh-CN" sz="1800" b="0" dirty="0" smtClean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charset="0"/>
                          </a:rPr>
                          <m:t>𝑒</m:t>
                        </m:r>
                      </m:sup>
                    </m:sSubSup>
                    <m:r>
                      <a:rPr lang="en-US" altLang="zh-CN" sz="1800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charset="0"/>
                          </a:rPr>
                          <m:t>𝑒</m:t>
                        </m:r>
                      </m:sup>
                    </m:sSup>
                    <m:r>
                      <a:rPr lang="en-US" altLang="zh-CN" sz="1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CN" sz="1800" dirty="0" smtClean="0"/>
                  <a:t>.</a:t>
                </a:r>
              </a:p>
              <a:p>
                <a:endParaRPr lang="en-US" altLang="zh-CN" sz="1800" dirty="0" smtClean="0"/>
              </a:p>
              <a:p>
                <a:endParaRPr lang="en-US" altLang="zh-CN" sz="1800" dirty="0"/>
              </a:p>
              <a:p>
                <a:endParaRPr lang="en-US" altLang="zh-CN" sz="18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 smtClean="0"/>
                  <a:t> : the </a:t>
                </a:r>
                <a:r>
                  <a:rPr lang="en-US" altLang="zh-CN" sz="1800" dirty="0"/>
                  <a:t>risk-free rate (the nominal T-bill rate</a:t>
                </a:r>
                <a:r>
                  <a:rPr lang="en-US" altLang="zh-CN" sz="1800" dirty="0" smtClean="0"/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zh-CN" sz="1800" dirty="0" smtClean="0"/>
                  <a:t>: the </a:t>
                </a:r>
                <a:r>
                  <a:rPr lang="en-US" altLang="zh-CN" sz="1800" dirty="0"/>
                  <a:t>excess bond </a:t>
                </a:r>
                <a:r>
                  <a:rPr lang="en-US" altLang="zh-CN" sz="1800" dirty="0" smtClean="0"/>
                  <a:t>return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altLang="zh-CN" sz="1800" dirty="0" smtClean="0"/>
                  <a:t> : the </a:t>
                </a:r>
                <a:r>
                  <a:rPr lang="en-US" altLang="zh-CN" sz="1800" dirty="0"/>
                  <a:t>excess return on U.S. </a:t>
                </a:r>
                <a:r>
                  <a:rPr lang="en-US" altLang="zh-CN" sz="1800" dirty="0" smtClean="0"/>
                  <a:t>equity</a:t>
                </a:r>
                <a:endParaRPr lang="en-US" altLang="zh-CN" sz="1800" dirty="0"/>
              </a:p>
              <a:p>
                <a:endParaRPr lang="en-US" altLang="zh-CN" sz="1800" dirty="0" smtClean="0"/>
              </a:p>
              <a:p>
                <a:endParaRPr lang="en-US" altLang="zh-CN" sz="1800" dirty="0"/>
              </a:p>
              <a:p>
                <a:endParaRPr lang="zh-CN" altLang="en-US" sz="1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25" y="1844824"/>
                <a:ext cx="10225335" cy="5100820"/>
              </a:xfrm>
              <a:prstGeom prst="rect">
                <a:avLst/>
              </a:prstGeom>
              <a:blipFill rotWithShape="0">
                <a:blip r:embed="rId2"/>
                <a:stretch>
                  <a:fillRect l="-477" t="-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1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Transition probabilities of the </a:t>
            </a:r>
            <a:r>
              <a:rPr lang="en-US" altLang="zh-CN" dirty="0"/>
              <a:t>Market Timing Model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1225" y="2204864"/>
            <a:ext cx="561682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Specify </a:t>
            </a:r>
            <a:r>
              <a:rPr lang="en-US" altLang="zh-CN" dirty="0"/>
              <a:t>the transition probabilities to be a function of the short </a:t>
            </a:r>
            <a:r>
              <a:rPr lang="en-US" altLang="zh-CN" dirty="0" smtClean="0"/>
              <a:t>rate: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170" name="Picture 2" descr="C:\Users\Administrator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60" y="3047624"/>
            <a:ext cx="5527752" cy="134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istrator\Desktop\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88" y="2213727"/>
            <a:ext cx="326707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9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Mean-Variance Market Timing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194" name="Picture 2" descr="C:\Users\Administrator\Desktop\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460377"/>
            <a:ext cx="5256584" cy="38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istrator\Desktop\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27" y="2460377"/>
            <a:ext cx="3738178" cy="386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55440" y="1844824"/>
            <a:ext cx="45365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Asset Allocation of the Market-Timing Model as a Function of the Short Rate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1626" y="1856155"/>
            <a:ext cx="435497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Out-of-Sample Wealth for the Market- Timing Model, 1985-2000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5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Out-of-Sample Test of the Model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1225" y="1757346"/>
            <a:ext cx="1022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/>
              <a:t>Historical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Data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12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Indices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Were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Used</a:t>
            </a:r>
            <a:endParaRPr lang="zh-CN" alt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2300717"/>
            <a:ext cx="6664346" cy="40922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2184" y="2300717"/>
            <a:ext cx="388843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-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JPM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US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CASH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3MO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TOT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RET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IDX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MSCI</a:t>
            </a:r>
            <a:r>
              <a:rPr lang="zh-CN" altLang="en-US" dirty="0" smtClean="0"/>
              <a:t> </a:t>
            </a:r>
            <a:r>
              <a:rPr lang="en-US" altLang="zh-CN" dirty="0" smtClean="0"/>
              <a:t>Japan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S&amp;P500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JPM </a:t>
            </a:r>
            <a:r>
              <a:rPr lang="en-US" altLang="zh-CN" dirty="0"/>
              <a:t>EMBI GLOBAL </a:t>
            </a:r>
            <a:r>
              <a:rPr lang="en-US" altLang="zh-CN" dirty="0" smtClean="0"/>
              <a:t>COMPOSITE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Swiss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MSCI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America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MSCI</a:t>
            </a:r>
            <a:r>
              <a:rPr lang="zh-CN" altLang="en-US" dirty="0" smtClean="0"/>
              <a:t> </a:t>
            </a:r>
            <a:r>
              <a:rPr lang="en-US" altLang="zh-CN" dirty="0" smtClean="0"/>
              <a:t>EMU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MSCI</a:t>
            </a:r>
            <a:r>
              <a:rPr lang="zh-CN" altLang="en-US" dirty="0" smtClean="0"/>
              <a:t> </a:t>
            </a:r>
            <a:r>
              <a:rPr lang="en-US" altLang="zh-CN" dirty="0" smtClean="0"/>
              <a:t>UK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MSCI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Paficic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MSCI</a:t>
            </a:r>
            <a:r>
              <a:rPr lang="zh-CN" altLang="en-US" dirty="0" smtClean="0"/>
              <a:t> </a:t>
            </a:r>
            <a:r>
              <a:rPr lang="en-US" altLang="zh-CN" dirty="0" smtClean="0"/>
              <a:t>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MSCI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algn="r"/>
            <a:endParaRPr lang="en-US" altLang="zh-CN" sz="1000" b="1" i="1" dirty="0" smtClean="0"/>
          </a:p>
          <a:p>
            <a:pPr algn="r"/>
            <a:endParaRPr lang="en-US" altLang="zh-CN" sz="1000" b="1" i="1" dirty="0"/>
          </a:p>
          <a:p>
            <a:pPr algn="r"/>
            <a:endParaRPr lang="en-US" altLang="zh-CN" sz="1000" b="1" i="1" dirty="0" smtClean="0"/>
          </a:p>
          <a:p>
            <a:pPr algn="r"/>
            <a:r>
              <a:rPr lang="en-US" altLang="zh-CN" sz="1000" b="1" i="1" dirty="0" smtClean="0"/>
              <a:t>Source:</a:t>
            </a:r>
            <a:r>
              <a:rPr lang="zh-CN" altLang="en-US" sz="1000" b="1" i="1" dirty="0" smtClean="0"/>
              <a:t> </a:t>
            </a:r>
            <a:r>
              <a:rPr lang="en-US" altLang="zh-CN" sz="1000" b="1" i="1" dirty="0" smtClean="0"/>
              <a:t>BenchmarkReturns_v2.xlsx,</a:t>
            </a:r>
            <a:r>
              <a:rPr lang="zh-CN" altLang="en-US" sz="1000" b="1" i="1" dirty="0" smtClean="0"/>
              <a:t> </a:t>
            </a:r>
            <a:r>
              <a:rPr lang="en-US" altLang="zh-CN" sz="1000" b="1" i="1" dirty="0" smtClean="0"/>
              <a:t>Bloomberg</a:t>
            </a:r>
            <a:endParaRPr lang="en-US" sz="1000" b="1" i="1" dirty="0"/>
          </a:p>
        </p:txBody>
      </p:sp>
    </p:spTree>
    <p:extLst>
      <p:ext uri="{BB962C8B-B14F-4D97-AF65-F5344CB8AC3E}">
        <p14:creationId xmlns:p14="http://schemas.microsoft.com/office/powerpoint/2010/main" val="318557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Out-of-Sample Test - The Process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839416" y="2924944"/>
            <a:ext cx="2664296" cy="0"/>
          </a:xfrm>
          <a:prstGeom prst="straightConnector1">
            <a:avLst/>
          </a:prstGeom>
          <a:solidFill>
            <a:schemeClr val="accent1"/>
          </a:solidFill>
          <a:ln w="2540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503712" y="2924944"/>
            <a:ext cx="7777063" cy="0"/>
          </a:xfrm>
          <a:prstGeom prst="straightConnector1">
            <a:avLst/>
          </a:prstGeom>
          <a:solidFill>
            <a:schemeClr val="accent1"/>
          </a:solidFill>
          <a:ln w="2540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02531" y="355820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1994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8336" y="355820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1998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467388" y="3578236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2017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8295" y="3465875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50-Month</a:t>
            </a: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Window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06180" y="3098626"/>
            <a:ext cx="21980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First Estimation: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Probabilities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Parameters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Weights</a:t>
            </a:r>
          </a:p>
          <a:p>
            <a:pPr lvl="0"/>
            <a:r>
              <a:rPr lang="en-US" sz="1800" dirty="0" smtClean="0">
                <a:solidFill>
                  <a:srgbClr val="000000"/>
                </a:solidFill>
              </a:rPr>
              <a:t>Rebalance Portfolio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endParaRPr lang="en-US" sz="1800" dirty="0" smtClean="0"/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837906" y="4821003"/>
            <a:ext cx="6554238" cy="0"/>
          </a:xfrm>
          <a:prstGeom prst="straightConnector1">
            <a:avLst/>
          </a:prstGeom>
          <a:solidFill>
            <a:schemeClr val="accent1"/>
          </a:solidFill>
          <a:ln w="2540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839416" y="6021288"/>
            <a:ext cx="10441359" cy="0"/>
          </a:xfrm>
          <a:prstGeom prst="straightConnector1">
            <a:avLst/>
          </a:prstGeom>
          <a:solidFill>
            <a:schemeClr val="accent1"/>
          </a:solidFill>
          <a:ln w="2540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380141" y="4651726"/>
            <a:ext cx="31117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Estimations in Following Months</a:t>
            </a:r>
          </a:p>
        </p:txBody>
      </p:sp>
    </p:spTree>
    <p:extLst>
      <p:ext uri="{BB962C8B-B14F-4D97-AF65-F5344CB8AC3E}">
        <p14:creationId xmlns:p14="http://schemas.microsoft.com/office/powerpoint/2010/main" val="5235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224" y="1268414"/>
            <a:ext cx="11233447" cy="792434"/>
          </a:xfrm>
        </p:spPr>
        <p:txBody>
          <a:bodyPr/>
          <a:lstStyle/>
          <a:p>
            <a:r>
              <a:rPr lang="en-US" altLang="zh-CN" dirty="0" smtClean="0"/>
              <a:t>Ex-Ante </a:t>
            </a:r>
            <a:r>
              <a:rPr lang="en-US" altLang="zh-CN" dirty="0"/>
              <a:t>and Smoothed </a:t>
            </a:r>
            <a:r>
              <a:rPr lang="en-US" altLang="zh-CN" dirty="0" smtClean="0"/>
              <a:t>Probabilities: Being in Regime 1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9" r="7171" b="3039"/>
          <a:stretch/>
        </p:blipFill>
        <p:spPr>
          <a:xfrm>
            <a:off x="918655" y="1772816"/>
            <a:ext cx="7056784" cy="4464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66770" y="4313708"/>
            <a:ext cx="380919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We calculate the expected returns and conditional </a:t>
            </a:r>
            <a:r>
              <a:rPr lang="en-US" i="1" dirty="0"/>
              <a:t>v</a:t>
            </a:r>
            <a:r>
              <a:rPr lang="en-US" i="1" dirty="0" smtClean="0"/>
              <a:t>olatilities of each markets using the estimated world expected returns and volatilities of regime 1</a:t>
            </a:r>
            <a:r>
              <a:rPr lang="en-US" altLang="zh-CN" i="1" dirty="0"/>
              <a:t>,</a:t>
            </a:r>
            <a:r>
              <a:rPr lang="en-US" i="1" dirty="0" smtClean="0"/>
              <a:t> </a:t>
            </a:r>
            <a:r>
              <a:rPr lang="en-US" altLang="zh-CN" i="1" dirty="0" smtClean="0"/>
              <a:t>provided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that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the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current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state</a:t>
            </a:r>
            <a:r>
              <a:rPr lang="en-US" i="1" dirty="0" smtClean="0"/>
              <a:t> is more likely to be in regime 1 (p&gt;0.5), and vice versa.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9048328" y="2879501"/>
                <a:ext cx="2337128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t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charset="0"/>
                      </a:rPr>
                      <m:t>𝑝</m:t>
                    </m:r>
                    <m:r>
                      <a:rPr lang="en-US" altLang="zh-CN" b="0" i="0" smtClean="0">
                        <a:latin typeface="Cambria Math" charset="0"/>
                      </a:rPr>
                      <m:t>&gt;=</m:t>
                    </m:r>
                    <m:r>
                      <a:rPr lang="en-US" altLang="zh-CN" b="0" i="1" smtClean="0">
                        <a:latin typeface="Cambria Math" charset="0"/>
                      </a:rPr>
                      <m:t>0.5→</m:t>
                    </m:r>
                    <m:sSubSup>
                      <m:sSubSupPr>
                        <m:ctrlPr>
                          <a:rPr lang="is-IS" i="1" smtClean="0"/>
                        </m:ctrlPr>
                      </m:sSubSupPr>
                      <m:e>
                        <m:r>
                          <a:rPr lang="is-IS" altLang="zh-CN" i="1"/>
                          <m:t>𝜇</m:t>
                        </m:r>
                      </m:e>
                      <m:sub>
                        <m:r>
                          <a:rPr lang="is-IS" i="1"/>
                          <m:t>1</m:t>
                        </m:r>
                      </m:sub>
                      <m:sup>
                        <m:r>
                          <a:rPr lang="is-IS" altLang="zh-CN" i="1"/>
                          <m:t>𝜔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,</a:t>
                </a:r>
                <a:r>
                  <a:rPr lang="is-I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s-I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s-IS" altLang="zh-CN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is-I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is-IS" altLang="zh-CN" i="1">
                            <a:latin typeface="Cambria Math" charset="0"/>
                          </a:rPr>
                          <m:t>𝜔</m:t>
                        </m:r>
                      </m:sup>
                    </m:sSubSup>
                  </m:oMath>
                </a14:m>
                <a:endParaRPr lang="is-IS" dirty="0" smtClean="0"/>
              </a:p>
              <a:p>
                <a:pPr fontAlgn="auto"/>
                <a14:m>
                  <m:oMath xmlns:m="http://schemas.openxmlformats.org/officeDocument/2006/math">
                    <m:sSubSup>
                      <m:sSubSupPr>
                        <m:ctrlPr>
                          <a:rPr lang="is-IS" i="1"/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&lt;0.5→</m:t>
                        </m:r>
                        <m:r>
                          <a:rPr lang="is-IS" altLang="zh-CN" i="1"/>
                          <m:t>𝜇</m:t>
                        </m:r>
                      </m:e>
                      <m:sub>
                        <m:r>
                          <a:rPr lang="is-IS" i="1"/>
                          <m:t>2</m:t>
                        </m:r>
                      </m:sub>
                      <m:sup>
                        <m:r>
                          <a:rPr lang="is-IS" altLang="zh-CN" i="1"/>
                          <m:t>𝜔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,</a:t>
                </a:r>
                <a:r>
                  <a:rPr lang="is-I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s-I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s-IS" altLang="zh-CN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is-I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is-IS" altLang="zh-CN" i="1">
                            <a:latin typeface="Cambria Math" charset="0"/>
                          </a:rPr>
                          <m:t>𝜔</m:t>
                        </m:r>
                      </m:sup>
                    </m:sSubSup>
                  </m:oMath>
                </a14:m>
                <a:endParaRPr lang="is-I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879501"/>
                <a:ext cx="2337128" cy="615553"/>
              </a:xfrm>
              <a:prstGeom prst="rect">
                <a:avLst/>
              </a:prstGeom>
              <a:blipFill rotWithShape="0">
                <a:blip r:embed="rId3"/>
                <a:stretch>
                  <a:fillRect t="-2970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79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Estimation Results: 1994 - 2017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724165"/>
                  </p:ext>
                </p:extLst>
              </p:nvPr>
            </p:nvGraphicFramePr>
            <p:xfrm>
              <a:off x="1691055" y="1988840"/>
              <a:ext cx="8809889" cy="40779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</a:tblGrid>
                  <a:tr h="0">
                    <a:tc gridSpan="11">
                      <a:txBody>
                        <a:bodyPr/>
                        <a:lstStyle/>
                        <a:p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A.</a:t>
                          </a:r>
                          <a:r>
                            <a:rPr lang="zh-CN" altLang="en-US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Transition</a:t>
                          </a:r>
                          <a:r>
                            <a:rPr lang="zh-CN" altLang="en-US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probabilities</a:t>
                          </a:r>
                          <a:r>
                            <a:rPr lang="zh-CN" altLang="en-US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and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world market</a:t>
                          </a:r>
                          <a:r>
                            <a:rPr lang="zh-CN" altLang="en-US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(monthly,</a:t>
                          </a:r>
                          <a:r>
                            <a:rPr lang="zh-CN" altLang="en-US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in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percentages)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Q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i="1" smtClean="0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1400" i="1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𝜔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i="1" smtClean="0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1400" i="1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𝜔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i="1" smtClean="0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1400" i="1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𝜔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i="1" smtClean="0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1400" i="1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  <m:t>𝜔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Est.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0.98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0.98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1.11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0.07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3.51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6.80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Std.</a:t>
                          </a:r>
                          <a:r>
                            <a:rPr lang="en-US" altLang="zh-CN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err</a:t>
                          </a:r>
                          <a:r>
                            <a:rPr lang="en-US" altLang="zh-CN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.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0.06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0.17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0.31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0.66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0.02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0.07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 gridSpan="11">
                      <a:txBody>
                        <a:bodyPr/>
                        <a:lstStyle/>
                        <a:p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B.</a:t>
                          </a:r>
                          <a:r>
                            <a:rPr lang="zh-CN" altLang="en-US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Country</a:t>
                          </a:r>
                          <a:r>
                            <a:rPr lang="zh-CN" altLang="en-US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Betas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CN" sz="1200" dirty="0" smtClean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China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Japan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US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EMBI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Swiss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North America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EMU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UK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Pacific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Emerging</a:t>
                          </a:r>
                          <a:r>
                            <a:rPr lang="fr-F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Market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Est.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0.95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0.56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0.66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0.37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0.58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0.68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0.89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0.65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0.66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0.99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Std. </a:t>
                          </a:r>
                          <a:r>
                            <a:rPr lang="en-US" altLang="zh-CN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err.</a:t>
                          </a:r>
                          <a:endParaRPr lang="zh-CN" altLang="en-US" sz="14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0.11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0.06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0.04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0.07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0.06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 gridSpan="11"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C.</a:t>
                          </a:r>
                          <a:r>
                            <a:rPr lang="zh-CN" altLang="en-US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Idiosyncratic Volatilities (monthly, in percentages)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China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Japan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US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EMBI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Swiss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North America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EMU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UK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Pacific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Emerg</a:t>
                          </a:r>
                          <a:r>
                            <a:rPr lang="en-US" altLang="zh-CN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ing</a:t>
                          </a:r>
                          <a:r>
                            <a:rPr lang="fr-F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Market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Est.</a:t>
                          </a:r>
                          <a:endParaRPr lang="zh-CN" altLang="en-US" sz="14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0.04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0.02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0.03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0.04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0.02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0.04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0.03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0.04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724165"/>
                  </p:ext>
                </p:extLst>
              </p:nvPr>
            </p:nvGraphicFramePr>
            <p:xfrm>
              <a:off x="1691055" y="1988840"/>
              <a:ext cx="8809889" cy="40779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  <a:gridCol w="800899"/>
                  </a:tblGrid>
                  <a:tr h="304800">
                    <a:tc gridSpan="11">
                      <a:txBody>
                        <a:bodyPr/>
                        <a:lstStyle/>
                        <a:p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A.</a:t>
                          </a:r>
                          <a:r>
                            <a:rPr lang="zh-CN" altLang="en-US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Transition</a:t>
                          </a:r>
                          <a:r>
                            <a:rPr lang="zh-CN" altLang="en-US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probabilities</a:t>
                          </a:r>
                          <a:r>
                            <a:rPr lang="zh-CN" altLang="en-US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and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world market</a:t>
                          </a:r>
                          <a:r>
                            <a:rPr lang="zh-CN" altLang="en-US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(monthly,</a:t>
                          </a:r>
                          <a:r>
                            <a:rPr lang="zh-CN" altLang="en-US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in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percentages)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>
                            <a:latin typeface="+mj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Q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8485" t="-102000" r="-697727" b="-1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1527" t="-102000" r="-603053" b="-1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7727" t="-102000" r="-498485" b="-1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02290" t="-102000" r="-402290" b="-1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Est.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0.98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0.98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1.11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0.07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3.51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6.80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Std.</a:t>
                          </a:r>
                          <a:r>
                            <a:rPr lang="en-US" altLang="zh-CN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err</a:t>
                          </a:r>
                          <a:r>
                            <a:rPr lang="en-US" altLang="zh-CN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.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0.06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0.17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0.31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0.66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0.02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0.07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 gridSpan="11">
                      <a:txBody>
                        <a:bodyPr/>
                        <a:lstStyle/>
                        <a:p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B.</a:t>
                          </a:r>
                          <a:r>
                            <a:rPr lang="zh-CN" altLang="en-US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Country</a:t>
                          </a:r>
                          <a:r>
                            <a:rPr lang="zh-CN" altLang="en-US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Betas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200" dirty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CN" sz="1200" dirty="0" smtClean="0"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/>
                    </a:tc>
                  </a:tr>
                  <a:tr h="436245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China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Japan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US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EMBI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Swiss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North America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EMU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UK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Pacific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Emerging</a:t>
                          </a:r>
                          <a:r>
                            <a:rPr lang="fr-F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Market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Est.</a:t>
                          </a:r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0.95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0.56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0.66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0.37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0.58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0.68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0.89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0.65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0.66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0.99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Std. </a:t>
                          </a:r>
                          <a:r>
                            <a:rPr lang="en-US" altLang="zh-CN" sz="1400" baseline="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err.</a:t>
                          </a:r>
                          <a:endParaRPr lang="zh-CN" altLang="en-US" sz="14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0.11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0.06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0.04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0.07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0.05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0.06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 gridSpan="11"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C.</a:t>
                          </a:r>
                          <a:r>
                            <a:rPr lang="zh-CN" altLang="en-US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Idiosyncratic Volatilities (monthly, in percentages)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altLang="zh-CN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36245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China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Japan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US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EMBI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Swiss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North America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EMU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UK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Pacific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Emerg</a:t>
                          </a:r>
                          <a:r>
                            <a:rPr lang="en-US" altLang="zh-CN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ing</a:t>
                          </a:r>
                          <a:r>
                            <a:rPr lang="fr-F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fr-F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Market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Est.</a:t>
                          </a:r>
                          <a:endParaRPr lang="zh-CN" altLang="en-US" sz="14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0.04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0.02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0.03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0.04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0.02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0.04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0.03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0.08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0.04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0644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Covariance and Correlation Matrices &amp; Portfolio Weights 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263914"/>
              </p:ext>
            </p:extLst>
          </p:nvPr>
        </p:nvGraphicFramePr>
        <p:xfrm>
          <a:off x="2243570" y="1678235"/>
          <a:ext cx="7704859" cy="4774205"/>
        </p:xfrm>
        <a:graphic>
          <a:graphicData uri="http://schemas.openxmlformats.org/drawingml/2006/table">
            <a:tbl>
              <a:tblPr/>
              <a:tblGrid>
                <a:gridCol w="1056150"/>
                <a:gridCol w="663865"/>
                <a:gridCol w="663865"/>
                <a:gridCol w="663865"/>
                <a:gridCol w="663865"/>
                <a:gridCol w="673924"/>
                <a:gridCol w="663865"/>
                <a:gridCol w="663865"/>
                <a:gridCol w="663865"/>
                <a:gridCol w="663865"/>
                <a:gridCol w="663865"/>
              </a:tblGrid>
              <a:tr h="28135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　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MSCI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Indices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China</a:t>
                      </a: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Japan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US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/>
                        </a:rPr>
                        <a:t>(SPX)</a:t>
                      </a:r>
                      <a:endParaRPr lang="fr-FR" sz="1200" b="1" i="0" u="none" strike="noStrike" dirty="0">
                        <a:solidFill>
                          <a:srgbClr val="FF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EMB</a:t>
                      </a:r>
                      <a:r>
                        <a:rPr lang="fr-F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fr-FR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DengXian"/>
                        </a:rPr>
                        <a:t>JPM</a:t>
                      </a:r>
                      <a:endParaRPr lang="fr-FR" sz="1200" b="1" i="0" u="none" strike="noStrike" dirty="0">
                        <a:solidFill>
                          <a:srgbClr val="FF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CH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/>
                        </a:rPr>
                        <a:t>(SPI)</a:t>
                      </a:r>
                      <a:endParaRPr lang="fr-FR" sz="1200" b="1" i="0" u="none" strike="noStrike" dirty="0">
                        <a:solidFill>
                          <a:srgbClr val="FF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N. Am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EU</a:t>
                      </a: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UK</a:t>
                      </a: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Pacific</a:t>
                      </a: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EM</a:t>
                      </a: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246">
                <a:tc gridSpan="11"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Regime-dependent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fr-F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Covariance 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and </a:t>
                      </a:r>
                      <a:r>
                        <a:rPr lang="fr-FR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Correlation</a:t>
                      </a:r>
                      <a:r>
                        <a:rPr lang="fr-FR" sz="1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Matrices Under </a:t>
                      </a:r>
                      <a:r>
                        <a:rPr lang="fr-FR" sz="11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Different</a:t>
                      </a:r>
                      <a:r>
                        <a:rPr lang="fr-FR" sz="1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fr-FR" sz="11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Regimes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44246">
                <a:tc rowSpan="10"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Regime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1</a:t>
                      </a:r>
                      <a:endParaRPr lang="en-US" altLang="zh-CN" sz="1400" b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avg.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corr. =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0.2660</a:t>
                      </a:r>
                      <a:endParaRPr lang="fr-F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1.05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0.31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0.44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0.31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46"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46">
                <a:tc rowSpan="10"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Regime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2</a:t>
                      </a:r>
                    </a:p>
                    <a:p>
                      <a:pPr algn="l" fontAlgn="b"/>
                      <a:endParaRPr lang="en-US" altLang="zh-CN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  <a:p>
                      <a:pPr algn="l" fontAlgn="b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avg.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corr.</a:t>
                      </a:r>
                      <a:r>
                        <a:rPr lang="en-US" altLang="zh-CN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=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0.6772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1.34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0.42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0.40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0.48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0.41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0.64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0.42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0.62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0.62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0.60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0.60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0.38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0.70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0.85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0.82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0.78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0.75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0.84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0.37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0.72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0.68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0.65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0.60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0.68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0.39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0.83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0.80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0.73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0.82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0.38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0.70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0.77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0.73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0.81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0.40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0.70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0.76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0.45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0.72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</a:tr>
              <a:tr h="144246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0.43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0.30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0.30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0.40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0.30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0.88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46"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46">
                <a:tc gridSpan="11"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Tangency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</a:t>
                      </a:r>
                      <a:r>
                        <a:rPr lang="fr-F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Portfolio 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W</a:t>
                      </a:r>
                      <a:r>
                        <a:rPr lang="fr-FR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eights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46">
                <a:tc>
                  <a:txBody>
                    <a:bodyPr/>
                    <a:lstStyle/>
                    <a:p>
                      <a:pPr algn="l" fontAlgn="b"/>
                      <a:r>
                        <a:rPr lang="fr-FR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Regime</a:t>
                      </a:r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0.0315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0.0837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0.1356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0.1448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0.1045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0.133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0.0835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0.1165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0.0978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0.069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46">
                <a:tc>
                  <a:txBody>
                    <a:bodyPr/>
                    <a:lstStyle/>
                    <a:p>
                      <a:pPr algn="l" fontAlgn="b"/>
                      <a:r>
                        <a:rPr lang="fr-FR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Regime</a:t>
                      </a:r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 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-0.0437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0.1385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0.1022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0.5899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0.1595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0.0825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-0.0831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0.0984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0.0681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-0.1123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46">
                <a:tc>
                  <a:txBody>
                    <a:bodyPr/>
                    <a:lstStyle/>
                    <a:p>
                      <a:pPr algn="l" fontAlgn="b"/>
                      <a:r>
                        <a:rPr lang="fr-FR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Unconditional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DengXian"/>
                      </a:endParaRP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0.0004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0.5718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0.1958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0.2313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0.0002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0.0002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0.0002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/>
                        </a:rPr>
                        <a:t>0</a:t>
                      </a:r>
                    </a:p>
                  </a:txBody>
                  <a:tcPr marL="6648" marR="6648" marT="6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70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Out-of-Sample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Wealth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V</a:t>
            </a:r>
            <a:r>
              <a:rPr kumimoji="1" lang="en-US" altLang="zh-CN" dirty="0" smtClean="0"/>
              <a:t>arious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Markets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Strategies,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1998-2017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Regime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Switching</a:t>
            </a:r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66357"/>
              </p:ext>
            </p:extLst>
          </p:nvPr>
        </p:nvGraphicFramePr>
        <p:xfrm>
          <a:off x="7625346" y="2492896"/>
          <a:ext cx="4447320" cy="2764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20"/>
                <a:gridCol w="741220"/>
                <a:gridCol w="741220"/>
                <a:gridCol w="741220"/>
                <a:gridCol w="741220"/>
                <a:gridCol w="741220"/>
              </a:tblGrid>
              <a:tr h="53343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World</a:t>
                      </a:r>
                      <a:endParaRPr lang="en-US" sz="1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RS 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Non-RS Strategy*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Swiss SPI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US</a:t>
                      </a:r>
                    </a:p>
                    <a:p>
                      <a:r>
                        <a:rPr lang="en-US" sz="1000" b="1" dirty="0" smtClean="0"/>
                        <a:t>SP500</a:t>
                      </a:r>
                      <a:endParaRPr lang="en-US" sz="1000" b="1" dirty="0"/>
                    </a:p>
                  </a:txBody>
                  <a:tcPr anchor="ctr"/>
                </a:tc>
              </a:tr>
              <a:tr h="53343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Return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10.34%</a:t>
                      </a:r>
                      <a:endParaRPr lang="en-US" sz="105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9.91%</a:t>
                      </a:r>
                      <a:endParaRPr 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7.48%</a:t>
                      </a:r>
                      <a:endParaRPr 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7.80%</a:t>
                      </a:r>
                      <a:endParaRPr 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5.79%</a:t>
                      </a:r>
                      <a:endParaRPr 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  <a:tr h="53343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Volatility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18.98%</a:t>
                      </a:r>
                      <a:endParaRPr lang="en-US" sz="105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19.22%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15.31%</a:t>
                      </a:r>
                      <a:endParaRPr lang="en-US" sz="105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16.61%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15.19%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3079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Max Draw- down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53.12%</a:t>
                      </a:r>
                      <a:endParaRPr lang="en-US" sz="105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45.61%</a:t>
                      </a:r>
                      <a:endParaRPr lang="en-US" sz="105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48.85%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44.70%</a:t>
                      </a:r>
                      <a:endParaRPr lang="en-US" sz="105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50.48%</a:t>
                      </a:r>
                      <a:endParaRPr lang="en-US" sz="1050" dirty="0"/>
                    </a:p>
                  </a:txBody>
                  <a:tcPr anchor="ctr"/>
                </a:tc>
              </a:tr>
              <a:tr h="53343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Sharpe Ratio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0.51</a:t>
                      </a:r>
                      <a:endParaRPr lang="en-US" sz="105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0.44</a:t>
                      </a:r>
                      <a:endParaRPr lang="en-US" sz="105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smtClean="0"/>
                        <a:t>0.40</a:t>
                      </a:r>
                      <a:endParaRPr lang="en-US" sz="105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0.38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0.29</a:t>
                      </a:r>
                      <a:endParaRPr lang="en-US" sz="105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5" y="1734472"/>
            <a:ext cx="7405925" cy="46468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5346" y="5981217"/>
            <a:ext cx="4158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*Non-Regime-Dependent Strategy: Out-of-sample, monthly rebalancing, with short-sell constraint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5212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1225" y="2060848"/>
            <a:ext cx="954125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Equity returns perform badly and were highly correlated during high-volatility period.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Changes </a:t>
            </a:r>
            <a:r>
              <a:rPr lang="en-US" altLang="zh-CN" dirty="0"/>
              <a:t>between low- and high-volatility regimes can help to add value to portfolios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RS </a:t>
            </a:r>
            <a:r>
              <a:rPr lang="en-US" altLang="zh-CN" dirty="0"/>
              <a:t>models are very </a:t>
            </a:r>
            <a:r>
              <a:rPr lang="en-US" altLang="zh-CN" dirty="0" smtClean="0"/>
              <a:t>valuable </a:t>
            </a:r>
            <a:r>
              <a:rPr lang="en-US" altLang="zh-CN" dirty="0"/>
              <a:t>in tactical asset allocation programs that allow switching to a risk-free </a:t>
            </a:r>
            <a:r>
              <a:rPr lang="en-US" altLang="zh-CN" dirty="0" smtClean="0"/>
              <a:t>asset.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The </a:t>
            </a:r>
            <a:r>
              <a:rPr lang="en-US" altLang="zh-CN" dirty="0"/>
              <a:t>results in RS strategy are highly linked to historical </a:t>
            </a:r>
            <a:r>
              <a:rPr lang="en-US" altLang="zh-CN" dirty="0" smtClean="0"/>
              <a:t>period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Further studies</a:t>
            </a:r>
          </a:p>
          <a:p>
            <a:pPr marL="285750" indent="165100">
              <a:buFont typeface="Arial" panose="020B0604020202020204" pitchFamily="34" charset="0"/>
              <a:buChar char="•"/>
            </a:pPr>
            <a:r>
              <a:rPr lang="en-US" altLang="zh-CN" dirty="0" smtClean="0"/>
              <a:t>build </a:t>
            </a:r>
            <a:r>
              <a:rPr lang="en-US" altLang="zh-CN" dirty="0"/>
              <a:t>a Black-</a:t>
            </a:r>
            <a:r>
              <a:rPr lang="en-US" altLang="zh-CN" dirty="0" err="1"/>
              <a:t>Litterman</a:t>
            </a:r>
            <a:r>
              <a:rPr lang="en-US" altLang="zh-CN" dirty="0"/>
              <a:t> (1992) type equilibrium into the regime-switching model and into</a:t>
            </a:r>
          </a:p>
          <a:p>
            <a:r>
              <a:rPr lang="en-US" altLang="zh-CN" dirty="0"/>
              <a:t>         the estimation of the parameters  </a:t>
            </a:r>
          </a:p>
          <a:p>
            <a:pPr marL="450850" indent="-177800">
              <a:buFont typeface="Arial" panose="020B0604020202020204" pitchFamily="34" charset="0"/>
              <a:buChar char="•"/>
            </a:pPr>
            <a:r>
              <a:rPr lang="en-US" altLang="zh-CN" dirty="0"/>
              <a:t>test whether there are country specific </a:t>
            </a:r>
            <a:r>
              <a:rPr lang="en-US" altLang="zh-CN" dirty="0" smtClean="0"/>
              <a:t>regimes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4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1225" y="2204864"/>
            <a:ext cx="9541259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 smtClean="0"/>
              <a:t>[</a:t>
            </a:r>
            <a:r>
              <a:rPr lang="fr-FR" altLang="zh-CN" dirty="0"/>
              <a:t>1] Ang A, Bekaert G. How do regimes affect </a:t>
            </a:r>
            <a:r>
              <a:rPr lang="fr-FR" altLang="zh-CN" dirty="0" smtClean="0"/>
              <a:t>asset allocation</a:t>
            </a:r>
            <a:r>
              <a:rPr lang="fr-FR" altLang="zh-CN" dirty="0"/>
              <a:t>?[R]. National Bureau of Economic</a:t>
            </a:r>
          </a:p>
          <a:p>
            <a:r>
              <a:rPr lang="fr-FR" altLang="zh-CN" dirty="0"/>
              <a:t>Research, 2003.</a:t>
            </a:r>
          </a:p>
          <a:p>
            <a:r>
              <a:rPr lang="fr-FR" altLang="zh-CN" dirty="0"/>
              <a:t>[2] Ang A, Bekaert G. International </a:t>
            </a:r>
            <a:r>
              <a:rPr lang="fr-FR" altLang="zh-CN" dirty="0" smtClean="0"/>
              <a:t>asset allocation </a:t>
            </a:r>
            <a:r>
              <a:rPr lang="fr-FR" altLang="zh-CN" dirty="0"/>
              <a:t>with regime shifts[J]. Review </a:t>
            </a:r>
            <a:r>
              <a:rPr lang="fr-FR" altLang="zh-CN" dirty="0" smtClean="0"/>
              <a:t>of Financial </a:t>
            </a:r>
            <a:r>
              <a:rPr lang="fr-FR" altLang="zh-CN" dirty="0"/>
              <a:t>studies, 2002, 15(4</a:t>
            </a:r>
            <a:r>
              <a:rPr lang="fr-FR" altLang="zh-CN" dirty="0" smtClean="0"/>
              <a:t>): 1137-1187</a:t>
            </a:r>
            <a:r>
              <a:rPr lang="fr-FR" altLang="zh-CN" dirty="0"/>
              <a:t>.</a:t>
            </a:r>
          </a:p>
          <a:p>
            <a:r>
              <a:rPr lang="fr-FR" altLang="zh-CN" dirty="0"/>
              <a:t>[3] Perlin M. MS_Regress-the MATLAB </a:t>
            </a:r>
            <a:r>
              <a:rPr lang="fr-FR" altLang="zh-CN" dirty="0" smtClean="0"/>
              <a:t>package for </a:t>
            </a:r>
            <a:r>
              <a:rPr lang="fr-FR" altLang="zh-CN" dirty="0"/>
              <a:t>Markov regime switching models[J]. 2015.</a:t>
            </a:r>
          </a:p>
          <a:p>
            <a:r>
              <a:rPr lang="fr-FR" altLang="zh-CN" dirty="0"/>
              <a:t>[4] Jensen M C, Black F, Scholes M S. The </a:t>
            </a:r>
            <a:r>
              <a:rPr lang="fr-FR" altLang="zh-CN" dirty="0" smtClean="0"/>
              <a:t>capital asset </a:t>
            </a:r>
            <a:r>
              <a:rPr lang="fr-FR" altLang="zh-CN" dirty="0"/>
              <a:t>pricing model: Some empirical tests[J</a:t>
            </a:r>
            <a:r>
              <a:rPr lang="fr-FR" altLang="zh-CN" dirty="0" smtClean="0"/>
              <a:t>]. 1972</a:t>
            </a:r>
            <a:r>
              <a:rPr lang="fr-FR" altLang="zh-CN" dirty="0"/>
              <a:t>.</a:t>
            </a:r>
          </a:p>
          <a:p>
            <a:r>
              <a:rPr lang="fr-FR" altLang="zh-CN" dirty="0"/>
              <a:t>[5] Gray S F. Modeling the conditional </a:t>
            </a:r>
            <a:r>
              <a:rPr lang="fr-FR" altLang="zh-CN" dirty="0" smtClean="0"/>
              <a:t>distribution of </a:t>
            </a:r>
            <a:r>
              <a:rPr lang="fr-FR" altLang="zh-CN" dirty="0"/>
              <a:t>interest rates as a regime-switching process[J</a:t>
            </a:r>
            <a:r>
              <a:rPr lang="fr-FR" altLang="zh-CN" dirty="0" smtClean="0"/>
              <a:t>]. Journal </a:t>
            </a:r>
            <a:r>
              <a:rPr lang="fr-FR" altLang="zh-CN" dirty="0"/>
              <a:t>of Financial Economics, 1996, 42(1): 27-62.</a:t>
            </a:r>
          </a:p>
          <a:p>
            <a:r>
              <a:rPr lang="fr-FR" altLang="zh-CN" dirty="0"/>
              <a:t>[6] Markus Leippold, 2017, </a:t>
            </a:r>
            <a:r>
              <a:rPr lang="fr-FR" altLang="zh-CN" dirty="0" smtClean="0"/>
              <a:t>“</a:t>
            </a:r>
            <a:r>
              <a:rPr lang="fr-FR" altLang="zh-CN" dirty="0" err="1" smtClean="0"/>
              <a:t>Regime</a:t>
            </a:r>
            <a:r>
              <a:rPr lang="fr-FR" altLang="zh-CN" dirty="0" smtClean="0"/>
              <a:t> </a:t>
            </a:r>
            <a:r>
              <a:rPr lang="fr-FR" altLang="zh-CN" dirty="0" err="1" smtClean="0"/>
              <a:t>Switching</a:t>
            </a:r>
            <a:r>
              <a:rPr lang="fr-FR" altLang="zh-CN" dirty="0" smtClean="0"/>
              <a:t>”, </a:t>
            </a:r>
            <a:r>
              <a:rPr lang="fr-FR" altLang="zh-CN" dirty="0" smtClean="0"/>
              <a:t>Asset </a:t>
            </a:r>
            <a:r>
              <a:rPr lang="fr-FR" altLang="zh-CN" dirty="0"/>
              <a:t>Management: Advanced </a:t>
            </a:r>
            <a:r>
              <a:rPr lang="fr-FR" altLang="zh-CN" dirty="0" err="1" smtClean="0"/>
              <a:t>Investments</a:t>
            </a:r>
            <a:r>
              <a:rPr lang="fr-FR" altLang="zh-CN" dirty="0"/>
              <a:t> </a:t>
            </a:r>
            <a:r>
              <a:rPr lang="fr-FR" altLang="zh-CN" dirty="0" smtClean="0"/>
              <a:t>lecture notes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5870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7E4A2B12-08BE-42EB-8982-363D9DD4E51C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/>
              <a:t>Regime-Switching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</a:t>
            </a:r>
            <a:endParaRPr lang="en-US" sz="2400" dirty="0"/>
          </a:p>
          <a:p>
            <a:r>
              <a:rPr lang="en-US" altLang="zh-CN" sz="2400" dirty="0" smtClean="0"/>
              <a:t>Regime-Switching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Market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Timing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</a:t>
            </a:r>
            <a:endParaRPr lang="en-US" sz="2400" dirty="0"/>
          </a:p>
          <a:p>
            <a:r>
              <a:rPr lang="en-US" altLang="zh-CN" sz="2400" dirty="0"/>
              <a:t>Out-of-Sample Test of the </a:t>
            </a:r>
            <a:r>
              <a:rPr lang="en-US" altLang="zh-CN" sz="2400" dirty="0" smtClean="0"/>
              <a:t>Model</a:t>
            </a:r>
          </a:p>
          <a:p>
            <a:r>
              <a:rPr lang="en-US" altLang="zh-CN" sz="2400" dirty="0" smtClean="0"/>
              <a:t>Conclusion</a:t>
            </a:r>
            <a:endParaRPr lang="en-US" sz="24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Regime-Switching</a:t>
            </a:r>
            <a:r>
              <a:rPr lang="zh-CN" altLang="en-US" dirty="0" smtClean="0"/>
              <a:t> </a:t>
            </a:r>
            <a:r>
              <a:rPr lang="en-US" altLang="zh-CN" dirty="0"/>
              <a:t>Beta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81" y="2355556"/>
            <a:ext cx="3238500" cy="6477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Regime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Switching</a:t>
            </a:r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192" y="3349067"/>
            <a:ext cx="62484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847057" y="3958667"/>
                <a:ext cx="4608512" cy="1932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latin typeface="Cambria Math" charset="0"/>
                        </a:rPr>
                        <m:t>𝑑𝑒𝑛𝑜𝑡𝑒𝑠</m:t>
                      </m:r>
                      <m:r>
                        <a:rPr kumimoji="1" lang="zh-CN" altLang="en-US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𝑡h𝑒</m:t>
                      </m:r>
                      <m:r>
                        <a:rPr kumimoji="1" lang="zh-CN" altLang="en-US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𝑤𝑜𝑟𝑙𝑑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𝑚𝑎𝑟𝑘𝑒𝑡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𝑒𝑥𝑝𝑒𝑐𝑡𝑒𝑑</m:t>
                      </m:r>
                      <m:r>
                        <a:rPr kumimoji="1" lang="zh-CN" altLang="en-US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𝑒𝑥𝑐𝑒𝑠𝑠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𝑟𝑒𝑡𝑢𝑟𝑛</m:t>
                      </m:r>
                    </m:oMath>
                  </m:oMathPara>
                </a14:m>
                <a:endParaRPr kumimoji="1"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𝑑𝑒𝑛𝑜𝑡𝑒𝑠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𝑡h𝑒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𝑐𝑜𝑛𝑑𝑖𝑡𝑖𝑜𝑛𝑎𝑙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𝑣𝑜𝑙𝑎𝑡𝑖𝑙𝑖𝑡𝑦</m:t>
                      </m:r>
                    </m:oMath>
                  </m:oMathPara>
                </a14:m>
                <a:endParaRPr kumimoji="1"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</a:rPr>
                        <m:t>𝑖𝑠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𝑡h𝑒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𝑢𝑛𝑒𝑥𝑝𝑒𝑐𝑡𝑒𝑑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𝑠h𝑜𝑐𝑘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𝑜𝑟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𝑟𝑒𝑡𝑢𝑟𝑛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𝑑𝑟𝑎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𝑛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𝑓𝑟𝑜𝑚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𝑎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𝑠𝑡𝑎𝑛𝑑𝑎𝑟𝑑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𝑛𝑜𝑟𝑚𝑎𝑙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kumimoji="1"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𝑧</m:t>
                          </m:r>
                        </m:sup>
                      </m:sSup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𝑑𝑒𝑛𝑜𝑡𝑒𝑠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𝑧𝑒𝑟𝑜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𝑏𝑒𝑡𝑎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𝑒𝑥𝑐𝑒𝑠𝑠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𝑟𝑒𝑡𝑢𝑟𝑛</m:t>
                      </m:r>
                    </m:oMath>
                  </m:oMathPara>
                </a14:m>
                <a:endParaRPr kumimoji="1"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</a:rPr>
                        <m:t>𝑑𝑒𝑛𝑜𝑡𝑒𝑠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𝑖𝑑𝑖𝑜𝑠𝑦𝑛𝑐𝑟𝑎𝑡𝑖𝑐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𝑡𝑒𝑟𝑚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𝑣𝑜𝑙𝑎𝑡𝑖𝑙𝑖𝑡𝑦</m:t>
                      </m:r>
                    </m:oMath>
                  </m:oMathPara>
                </a14:m>
                <a:endParaRPr kumimoji="1" lang="en-US" altLang="zh-CN" b="0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57" y="3958667"/>
                <a:ext cx="4608512" cy="1932067"/>
              </a:xfrm>
              <a:prstGeom prst="rect">
                <a:avLst/>
              </a:prstGeom>
              <a:blipFill rotWithShape="1">
                <a:blip r:embed="rId4"/>
                <a:stretch>
                  <a:fillRect l="-926" t="-946" r="-75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271464" y="1988840"/>
            <a:ext cx="54726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International CAPM model with world market return: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1464" y="2924944"/>
            <a:ext cx="48679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Individual excess return for security </a:t>
            </a:r>
            <a:r>
              <a:rPr lang="en-US" altLang="zh-CN" i="1" dirty="0" smtClean="0"/>
              <a:t>j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58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Regime Dynamics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1225" y="2348880"/>
            <a:ext cx="105853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 smtClean="0"/>
              <a:t>Assume that </a:t>
            </a:r>
            <a:r>
              <a:rPr lang="en-US" altLang="zh-CN" sz="1800" dirty="0"/>
              <a:t>the portfolio manager knows </a:t>
            </a:r>
            <a:r>
              <a:rPr lang="en-US" altLang="zh-CN" sz="1800" dirty="0" smtClean="0"/>
              <a:t>the realized regime but </a:t>
            </a:r>
            <a:r>
              <a:rPr lang="en-US" altLang="zh-CN" sz="1800" dirty="0"/>
              <a:t>does not know which regime will be realized next </a:t>
            </a:r>
            <a:r>
              <a:rPr lang="en-US" altLang="zh-CN" sz="1800" dirty="0" smtClean="0"/>
              <a:t>time period. 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8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 smtClean="0"/>
              <a:t>The regime variable follows a Markov process with constant transition probabilities P and Q: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8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8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8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 smtClean="0"/>
              <a:t>The situation P =1-Q usually does not happen. Empirical studies (e.g., Gray(1996)) find P and Q are well over 50%, indicating persistent states.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8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1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655789"/>
            <a:ext cx="3543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6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 Regime-Switching Model for the world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700808"/>
            <a:ext cx="80899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 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1225" y="2092197"/>
            <a:ext cx="928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The table lists the country composition of the geographic returns. Within each geographic </a:t>
            </a:r>
            <a:r>
              <a:rPr lang="en-US" altLang="zh-CN" sz="1800" dirty="0" smtClean="0"/>
              <a:t>region, they </a:t>
            </a:r>
            <a:r>
              <a:rPr lang="en-US" altLang="zh-CN" sz="1800" dirty="0"/>
              <a:t>construct monthly returns, value-weighted in US dollars</a:t>
            </a:r>
            <a:r>
              <a:rPr lang="en-US" altLang="zh-CN" sz="1800" dirty="0" smtClean="0"/>
              <a:t>. The sample period is February 1975 through the end of 2000.</a:t>
            </a:r>
            <a:endParaRPr lang="zh-CN" altLang="en-US" sz="1800" dirty="0"/>
          </a:p>
        </p:txBody>
      </p:sp>
      <p:pic>
        <p:nvPicPr>
          <p:cNvPr id="1026" name="Picture 2" descr="C:\Users\Administrator\Desktop\捕获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140968"/>
            <a:ext cx="6432980" cy="312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5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/>
              <a:t>Regime-Switching Beta Model Parameter Estimates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C:\Users\Administrator\Desktop\捕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789" y="1814471"/>
            <a:ext cx="6226422" cy="45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2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RS Equity Model Estimation Results, 1975-2000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5/22/17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Regime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9D46F3A4-F478-9440-BC8E-B732027F4C8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218" name="Picture 2" descr="C:\Users\Administrator\Desktop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714500"/>
            <a:ext cx="561975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6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uzh_praesentation_e.potx" id="{749176B2-8F2A-4342-A048-60BED46E758F}" vid="{432F7B11-0F4C-4FE0-A45B-1D1A5AE252E3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uzh_praesentation_16-9_e</Template>
  <TotalTime>990</TotalTime>
  <Words>1300</Words>
  <Application>Microsoft Macintosh PowerPoint</Application>
  <PresentationFormat>Widescreen</PresentationFormat>
  <Paragraphs>589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Cambria Math</vt:lpstr>
      <vt:lpstr>DengXian</vt:lpstr>
      <vt:lpstr>ＭＳ Ｐゴシック</vt:lpstr>
      <vt:lpstr>Wingdings</vt:lpstr>
      <vt:lpstr>Arial</vt:lpstr>
      <vt:lpstr>UZH</vt:lpstr>
      <vt:lpstr>Regime Switching How Regimes Affect Asset Allocation</vt:lpstr>
      <vt:lpstr>Introduction</vt:lpstr>
      <vt:lpstr>Table of Contents </vt:lpstr>
      <vt:lpstr>1. Regime-Switching Beta Model </vt:lpstr>
      <vt:lpstr>Regime Dynamics</vt:lpstr>
      <vt:lpstr>A Regime-Switching Model for the world</vt:lpstr>
      <vt:lpstr>Data </vt:lpstr>
      <vt:lpstr>Regime-Switching Beta Model Parameter Estimates</vt:lpstr>
      <vt:lpstr>RS Equity Model Estimation Results, 1975-2000</vt:lpstr>
      <vt:lpstr>Asset Allocation</vt:lpstr>
      <vt:lpstr>The Covariance Matrix</vt:lpstr>
      <vt:lpstr>RS Portfolio Strategy Results</vt:lpstr>
      <vt:lpstr>RS Portfolio Strategy Results</vt:lpstr>
      <vt:lpstr>2. Regime Switching Market Timing Model</vt:lpstr>
      <vt:lpstr>Transition probabilities of the Market Timing Model </vt:lpstr>
      <vt:lpstr>Mean-Variance Market Timing</vt:lpstr>
      <vt:lpstr>3. Out-of-Sample Test of the Model</vt:lpstr>
      <vt:lpstr>Out-of-Sample Test - The Process</vt:lpstr>
      <vt:lpstr>Ex-Ante and Smoothed Probabilities: Being in Regime 1</vt:lpstr>
      <vt:lpstr>Estimation Results: 1994 - 2017</vt:lpstr>
      <vt:lpstr>Covariance and Correlation Matrices &amp; Portfolio Weights </vt:lpstr>
      <vt:lpstr>Out-of-Sample Wealth for Various Markets or Strategies, 1998-2017</vt:lpstr>
      <vt:lpstr>Conclusion</vt:lpstr>
      <vt:lpstr>References</vt:lpstr>
    </vt:vector>
  </TitlesOfParts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Regimes Switching</dc:title>
  <dc:creator>GaoShengyuan</dc:creator>
  <dc:description>Vorlage uzh_praesentationen_16:9_e MSO2016 v3 11.02.2016</dc:description>
  <cp:lastModifiedBy>ZOU Luoyi</cp:lastModifiedBy>
  <cp:revision>121</cp:revision>
  <cp:lastPrinted>2017-05-22T21:50:03Z</cp:lastPrinted>
  <dcterms:created xsi:type="dcterms:W3CDTF">2017-05-21T12:09:25Z</dcterms:created>
  <dcterms:modified xsi:type="dcterms:W3CDTF">2017-05-22T21:50:11Z</dcterms:modified>
</cp:coreProperties>
</file>